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7"/>
  </p:notesMasterIdLst>
  <p:sldIdLst>
    <p:sldId id="256" r:id="rId4"/>
    <p:sldId id="257" r:id="rId5"/>
    <p:sldId id="258" r:id="rId6"/>
    <p:sldId id="274" r:id="rId7"/>
    <p:sldId id="2145706256" r:id="rId8"/>
    <p:sldId id="2145706257" r:id="rId9"/>
    <p:sldId id="2145706258" r:id="rId10"/>
    <p:sldId id="260" r:id="rId11"/>
    <p:sldId id="275" r:id="rId12"/>
    <p:sldId id="2145706252" r:id="rId13"/>
    <p:sldId id="2145706253" r:id="rId14"/>
    <p:sldId id="272" r:id="rId15"/>
    <p:sldId id="2145706251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Helvetica Neue" panose="02000503000000020004" pitchFamily="2" charset="0"/>
      <p:regular r:id="rId22"/>
      <p:bold r:id="rId23"/>
      <p:italic r:id="rId24"/>
      <p:boldItalic r:id="rId25"/>
    </p:embeddedFont>
    <p:embeddedFont>
      <p:font typeface="TheSans Swisscom Light (Body)" panose="020B0603020202020204" pitchFamily="34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36" dt="2025-07-16T07:20:29.841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17"/>
  </p:normalViewPr>
  <p:slideViewPr>
    <p:cSldViewPr snapToGrid="0">
      <p:cViewPr varScale="1">
        <p:scale>
          <a:sx n="267" d="100"/>
          <a:sy n="267" d="100"/>
        </p:scale>
        <p:origin x="154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07:26:20.817" v="751" actId="1076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26:20.817" v="751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07:26:20.817" v="751" actId="1076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07:25:09.655" v="741" actId="171"/>
          <ac:picMkLst>
            <pc:docMk/>
            <pc:sldMk cId="0" sldId="258"/>
            <ac:picMk id="10" creationId="{C774B1AB-B764-227A-D7E8-878481C4AC33}"/>
          </ac:picMkLst>
        </pc:picChg>
        <pc:picChg chg="add mod">
          <ac:chgData name="Graf Thomas, SCS-INI-NET-VNC-E2E" userId="487bc3e3-9ce7-4cdd-b7b4-8899ea88d289" providerId="ADAL" clId="{998C6E9F-08F7-4E62-AC9C-ABA31B1909A3}" dt="2025-07-16T07:26:10.774" v="749" actId="1076"/>
          <ac:picMkLst>
            <pc:docMk/>
            <pc:sldMk cId="0" sldId="258"/>
            <ac:picMk id="12" creationId="{8005A68D-C26F-7EA8-5F03-5118ED0E4CAA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07:11:20.808" v="616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1.jpeg>
</file>

<file path=ppt/media/image12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16.07.25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schemas/ids/1" TargetMode="External"/><Relationship Id="rId2" Type="http://schemas.openxmlformats.org/officeDocument/2006/relationships/hyperlink" Target="http://localhost:8081/subjects/my-module/versions/1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247" y="1146330"/>
            <a:ext cx="4232518" cy="317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74B1AB-B764-227A-D7E8-878481C4AC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398" y="3263887"/>
            <a:ext cx="3412880" cy="1773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EB8F9E-76CC-560E-80CE-8C406E9D55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7709" y="2435554"/>
            <a:ext cx="3854775" cy="15085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05A68D-C26F-7EA8-5F03-5118ED0E4C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4759" y="1146797"/>
            <a:ext cx="3467678" cy="14656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Registering new yang schema - Payload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628650" y="1369219"/>
            <a:ext cx="3754164" cy="97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/>
              <a:t>We use the same message format to register new YANG schema as other formats: AVRO, JSON, and </a:t>
            </a:r>
            <a:r>
              <a:rPr lang="en-US" sz="1400" dirty="0" err="1"/>
              <a:t>ProtoBuf</a:t>
            </a:r>
            <a:r>
              <a:rPr lang="en-US" sz="14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FCB7D-1F41-3E4F-6433-49CEB68AC1BF}"/>
              </a:ext>
            </a:extLst>
          </p:cNvPr>
          <p:cNvSpPr txBox="1"/>
          <p:nvPr/>
        </p:nvSpPr>
        <p:spPr>
          <a:xfrm>
            <a:off x="4572000" y="1394505"/>
            <a:ext cx="3566615" cy="1869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Menlo" panose="020B0609030804020204" pitchFamily="49" charset="0"/>
              </a:rPr>
              <a:t>{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</a:t>
            </a:r>
            <a:r>
              <a:rPr lang="en-US" sz="1050" dirty="0" err="1">
                <a:solidFill>
                  <a:srgbClr val="0451A5"/>
                </a:solidFill>
                <a:latin typeface="Menlo" panose="020B0609030804020204" pitchFamily="49" charset="0"/>
              </a:rPr>
              <a:t>schemaType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"YANG"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"references"</a:t>
            </a:r>
            <a:r>
              <a:rPr lang="en-US" sz="1050" dirty="0">
                <a:latin typeface="Menlo" panose="020B0609030804020204" pitchFamily="49" charset="0"/>
              </a:rPr>
              <a:t>: [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</a:t>
            </a:r>
            <a:r>
              <a:rPr lang="en-US" sz="1050" dirty="0">
                <a:latin typeface="Menlo" panose="020B0609030804020204" pitchFamily="49" charset="0"/>
              </a:rPr>
              <a:t>{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"name"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"other-module-name"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"subject"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"registered subject name"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"version"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"registered version"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</a:t>
            </a:r>
            <a:r>
              <a:rPr lang="en-US" sz="1050" dirty="0">
                <a:latin typeface="Menlo" panose="020B0609030804020204" pitchFamily="49" charset="0"/>
              </a:rPr>
              <a:t>}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latin typeface="Menlo" panose="020B0609030804020204" pitchFamily="49" charset="0"/>
              </a:rPr>
              <a:t>],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"schema"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"... yang schema text"</a:t>
            </a:r>
            <a:endParaRPr lang="en-US" sz="1050" dirty="0">
              <a:latin typeface="Menlo" panose="020B0609030804020204" pitchFamily="49" charset="0"/>
            </a:endParaRPr>
          </a:p>
          <a:p>
            <a:r>
              <a:rPr lang="en-US" sz="1050" dirty="0"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BA834-EAC9-4BFC-FAF7-5769E84AC551}"/>
              </a:ext>
            </a:extLst>
          </p:cNvPr>
          <p:cNvSpPr txBox="1"/>
          <p:nvPr/>
        </p:nvSpPr>
        <p:spPr>
          <a:xfrm>
            <a:off x="1008455" y="3843277"/>
            <a:ext cx="593143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curl -X POST \</a:t>
            </a:r>
          </a:p>
          <a:p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-H "Content-Type: application/vnd.schemaregistry.v1+json"  </a:t>
            </a:r>
          </a:p>
          <a:p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-d @</a:t>
            </a:r>
            <a:r>
              <a:rPr lang="en-US" sz="105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my-module-</a:t>
            </a:r>
            <a:r>
              <a:rPr lang="en-US" sz="1050" dirty="0" err="1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request.json</a:t>
            </a:r>
            <a:r>
              <a:rPr lang="en-US" sz="105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</a:t>
            </a:r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\</a:t>
            </a:r>
          </a:p>
          <a:p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http://localhost:8081/subjects/</a:t>
            </a:r>
            <a:r>
              <a:rPr lang="en-US" sz="1050" dirty="0">
                <a:solidFill>
                  <a:srgbClr val="FF00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my-module</a:t>
            </a:r>
            <a:r>
              <a:rPr lang="en-US" sz="105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/versions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1A398-4087-3EA9-7133-7079B55579CA}"/>
              </a:ext>
            </a:extLst>
          </p:cNvPr>
          <p:cNvSpPr txBox="1"/>
          <p:nvPr/>
        </p:nvSpPr>
        <p:spPr>
          <a:xfrm>
            <a:off x="5248859" y="3264248"/>
            <a:ext cx="174759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my-module-</a:t>
            </a:r>
            <a:r>
              <a:rPr lang="en-US" sz="1050" b="1" dirty="0" err="1"/>
              <a:t>request.json</a:t>
            </a:r>
            <a:endParaRPr lang="en-US" sz="1050" b="1" dirty="0"/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D7AE73A4-C809-E8AB-19E9-6B86465004C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2797B-77FF-C750-DC97-4FC5AD878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06574-1010-61EF-85AB-7E39FBC5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Retrieving</a:t>
            </a:r>
            <a:r>
              <a:rPr lang="en-US" dirty="0"/>
              <a:t> new yang schema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4BC54-AB85-7184-459D-ABCE8E75C5F7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796944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400" dirty="0"/>
              <a:t>Retrieve all registered schemas</a:t>
            </a:r>
          </a:p>
          <a:p>
            <a:pPr marL="457200" lvl="1" indent="0">
              <a:buNone/>
            </a:pPr>
            <a:r>
              <a:rPr lang="en-US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curl http://localhost:8081/subjects/</a:t>
            </a:r>
            <a:endParaRPr lang="en-US" sz="1000" dirty="0"/>
          </a:p>
          <a:p>
            <a:pPr marL="285750" indent="-285750">
              <a:buFontTx/>
              <a:buChar char="-"/>
            </a:pPr>
            <a:r>
              <a:rPr lang="en-US" sz="1400" dirty="0"/>
              <a:t>Retrieve all registered version of a given subject</a:t>
            </a:r>
          </a:p>
          <a:p>
            <a:pPr marL="457200" lvl="1" indent="0">
              <a:buNone/>
            </a:pPr>
            <a:r>
              <a:rPr lang="en-US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curl http://localhost:8081/subjects/my-module</a:t>
            </a:r>
            <a:endParaRPr lang="en-US" sz="1000" dirty="0"/>
          </a:p>
          <a:p>
            <a:pPr marL="285750" indent="-285750">
              <a:buFontTx/>
              <a:buChar char="-"/>
            </a:pPr>
            <a:r>
              <a:rPr lang="en-US" sz="1400" dirty="0"/>
              <a:t>Retrieve a specific version of a schema registry</a:t>
            </a:r>
          </a:p>
          <a:p>
            <a:pPr marL="457200" lvl="1" indent="0">
              <a:buNone/>
            </a:pPr>
            <a:r>
              <a:rPr lang="en-US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curl </a:t>
            </a:r>
            <a:r>
              <a:rPr lang="en-US" sz="1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  <a:hlinkClick r:id="rId2"/>
              </a:rPr>
              <a:t>http://localhost:8081/subjects/my-module/versions/1</a:t>
            </a:r>
            <a:endParaRPr lang="en-US" sz="1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285750" indent="-285750">
              <a:buFontTx/>
              <a:buChar char="-"/>
            </a:pPr>
            <a:r>
              <a:rPr lang="en-US" sz="1400" dirty="0"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Retrieve a schema by ID</a:t>
            </a:r>
          </a:p>
          <a:p>
            <a:pPr marL="457200" lvl="1" indent="0">
              <a:buNone/>
            </a:pPr>
            <a:r>
              <a:rPr lang="en-US" sz="1000" dirty="0">
                <a:hlinkClick r:id="rId3"/>
              </a:rPr>
              <a:t>http://localhost:8081/schemas/ids/1</a:t>
            </a:r>
            <a:endParaRPr lang="en-US" sz="1000" dirty="0"/>
          </a:p>
          <a:p>
            <a:pPr marL="457200" lvl="1" indent="0">
              <a:buNone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9CAF0-EB48-CA79-22C0-6912878708B6}"/>
              </a:ext>
            </a:extLst>
          </p:cNvPr>
          <p:cNvSpPr txBox="1"/>
          <p:nvPr/>
        </p:nvSpPr>
        <p:spPr>
          <a:xfrm>
            <a:off x="5263486" y="1567377"/>
            <a:ext cx="3566615" cy="2354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Menlo" panose="020B0609030804020204" pitchFamily="49" charset="0"/>
              </a:rPr>
              <a:t>{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</a:t>
            </a:r>
            <a:r>
              <a:rPr lang="en-US" sz="1050" dirty="0" err="1">
                <a:solidFill>
                  <a:srgbClr val="0451A5"/>
                </a:solidFill>
                <a:latin typeface="Menlo" panose="020B0609030804020204" pitchFamily="49" charset="0"/>
              </a:rPr>
              <a:t>schemaType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"YANG"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 ”subject"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"my-module"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dirty="0"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"version"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1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 ”id"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1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  <a:endParaRPr lang="en-US" sz="1050" b="1" dirty="0">
              <a:solidFill>
                <a:srgbClr val="0451A5"/>
              </a:solidFill>
              <a:latin typeface="Menlo" panose="020B0609030804020204" pitchFamily="49" charset="0"/>
            </a:endParaRP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"references"</a:t>
            </a:r>
            <a:r>
              <a:rPr lang="en-US" sz="1050" dirty="0">
                <a:latin typeface="Menlo" panose="020B0609030804020204" pitchFamily="49" charset="0"/>
              </a:rPr>
              <a:t>: [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</a:t>
            </a:r>
            <a:r>
              <a:rPr lang="en-US" sz="1050" dirty="0">
                <a:latin typeface="Menlo" panose="020B0609030804020204" pitchFamily="49" charset="0"/>
              </a:rPr>
              <a:t>{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"name"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"other-module-name"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"subject"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"registered subject name"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"version"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"registered version"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 </a:t>
            </a:r>
            <a:r>
              <a:rPr lang="en-US" sz="1050" dirty="0">
                <a:latin typeface="Menlo" panose="020B0609030804020204" pitchFamily="49" charset="0"/>
              </a:rPr>
              <a:t>}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latin typeface="Menlo" panose="020B0609030804020204" pitchFamily="49" charset="0"/>
              </a:rPr>
              <a:t>],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"schema"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"... yang schema text"</a:t>
            </a:r>
            <a:endParaRPr lang="en-US" sz="1050" dirty="0">
              <a:latin typeface="Menlo" panose="020B0609030804020204" pitchFamily="49" charset="0"/>
            </a:endParaRPr>
          </a:p>
          <a:p>
            <a:r>
              <a:rPr lang="en-US" sz="1050" dirty="0"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76369-4005-E2D4-BC5E-CA8C4E1D12C0}"/>
              </a:ext>
            </a:extLst>
          </p:cNvPr>
          <p:cNvSpPr txBox="1"/>
          <p:nvPr/>
        </p:nvSpPr>
        <p:spPr>
          <a:xfrm>
            <a:off x="5431607" y="3914477"/>
            <a:ext cx="323037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Result of getting schema from schema registry</a:t>
            </a: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21966280-1374-571D-5D9F-38F54E68C14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97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Apache</a:t>
            </a:r>
            <a:r>
              <a:rPr lang="en-US" dirty="0"/>
              <a:t> Kafka on wire format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445770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sz="1400" dirty="0"/>
              <a:t>Data is encoded in native YANG format (</a:t>
            </a:r>
            <a:r>
              <a:rPr lang="en-US" sz="1400" dirty="0" err="1"/>
              <a:t>json</a:t>
            </a:r>
            <a:r>
              <a:rPr lang="en-US" sz="1400" dirty="0"/>
              <a:t>, </a:t>
            </a:r>
            <a:r>
              <a:rPr lang="en-US" sz="1400" dirty="0" err="1"/>
              <a:t>cbor</a:t>
            </a:r>
            <a:r>
              <a:rPr lang="en-US" sz="1400" dirty="0"/>
              <a:t>, xml).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Schema ID is included in the header.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Content type is encoded in the header using the standard allocated in IANA (RFC8040 and RFC9254)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4D1022-2550-A3FA-593D-4601740B51AD}"/>
              </a:ext>
            </a:extLst>
          </p:cNvPr>
          <p:cNvSpPr txBox="1"/>
          <p:nvPr/>
        </p:nvSpPr>
        <p:spPr>
          <a:xfrm>
            <a:off x="5019249" y="1543564"/>
            <a:ext cx="4124751" cy="1223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Menlo" panose="020B0609030804020204" pitchFamily="49" charset="0"/>
              </a:rPr>
              <a:t>{</a:t>
            </a:r>
          </a:p>
          <a:p>
            <a:r>
              <a:rPr lang="en-US" sz="1050" b="1" dirty="0">
                <a:solidFill>
                  <a:srgbClr val="0451A5"/>
                </a:solidFill>
                <a:latin typeface="Menlo" panose="020B0609030804020204" pitchFamily="49" charset="0"/>
              </a:rPr>
              <a:t> 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”headers"</a:t>
            </a:r>
            <a:r>
              <a:rPr lang="en-US" sz="1050" dirty="0">
                <a:latin typeface="Menlo" panose="020B0609030804020204" pitchFamily="49" charset="0"/>
              </a:rPr>
              <a:t>: [</a:t>
            </a:r>
          </a:p>
          <a:p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    "schema-id": 1</a:t>
            </a:r>
            <a:r>
              <a:rPr lang="en-US" sz="1050" dirty="0">
                <a:latin typeface="Menlo" panose="020B0609030804020204" pitchFamily="49" charset="0"/>
              </a:rPr>
              <a:t>, // schema id registered </a:t>
            </a:r>
          </a:p>
          <a:p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    "content-type": "application/</a:t>
            </a:r>
            <a:r>
              <a:rPr lang="en-US" sz="1050" dirty="0" err="1">
                <a:solidFill>
                  <a:srgbClr val="A31515"/>
                </a:solidFill>
                <a:latin typeface="Menlo" panose="020B0609030804020204" pitchFamily="49" charset="0"/>
              </a:rPr>
              <a:t>yang-data+json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"</a:t>
            </a:r>
            <a:endParaRPr lang="en-US" sz="1050" dirty="0">
              <a:latin typeface="Menlo" panose="020B0609030804020204" pitchFamily="49" charset="0"/>
            </a:endParaRPr>
          </a:p>
          <a:p>
            <a:r>
              <a:rPr lang="en-US" sz="1050" dirty="0">
                <a:latin typeface="Menlo" panose="020B0609030804020204" pitchFamily="49" charset="0"/>
              </a:rPr>
              <a:t>  ]</a:t>
            </a:r>
          </a:p>
          <a:p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 "</a:t>
            </a:r>
            <a:r>
              <a:rPr lang="en-US" sz="1050" dirty="0" err="1">
                <a:solidFill>
                  <a:srgbClr val="0451A5"/>
                </a:solidFill>
                <a:latin typeface="Menlo" panose="020B0609030804020204" pitchFamily="49" charset="0"/>
              </a:rPr>
              <a:t>paylod</a:t>
            </a:r>
            <a:r>
              <a:rPr lang="en-US" sz="1050" dirty="0">
                <a:solidFill>
                  <a:srgbClr val="0451A5"/>
                </a:solidFill>
                <a:latin typeface="Menlo" panose="020B0609030804020204" pitchFamily="49" charset="0"/>
              </a:rPr>
              <a:t>"</a:t>
            </a:r>
            <a:r>
              <a:rPr lang="en-US" sz="1050" dirty="0">
                <a:latin typeface="Menlo" panose="020B0609030804020204" pitchFamily="49" charset="0"/>
              </a:rPr>
              <a:t>: 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..</a:t>
            </a:r>
            <a:r>
              <a:rPr lang="en-US" sz="1050" dirty="0" err="1">
                <a:solidFill>
                  <a:srgbClr val="A31515"/>
                </a:solidFill>
                <a:latin typeface="Menlo" panose="020B0609030804020204" pitchFamily="49" charset="0"/>
              </a:rPr>
              <a:t>json</a:t>
            </a:r>
            <a:r>
              <a:rPr lang="en-US" sz="1050" dirty="0">
                <a:solidFill>
                  <a:srgbClr val="A31515"/>
                </a:solidFill>
                <a:latin typeface="Menlo" panose="020B0609030804020204" pitchFamily="49" charset="0"/>
              </a:rPr>
              <a:t> encoded YANG</a:t>
            </a:r>
            <a:r>
              <a:rPr lang="en-US" sz="1050" dirty="0">
                <a:latin typeface="Menlo" panose="020B0609030804020204" pitchFamily="49" charset="0"/>
              </a:rPr>
              <a:t>,</a:t>
            </a:r>
          </a:p>
          <a:p>
            <a:r>
              <a:rPr lang="en-US" sz="1050" dirty="0"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AADF2-B8C4-FC7B-ABA7-8AA4A577904C}"/>
              </a:ext>
            </a:extLst>
          </p:cNvPr>
          <p:cNvSpPr txBox="1"/>
          <p:nvPr/>
        </p:nvSpPr>
        <p:spPr>
          <a:xfrm>
            <a:off x="5555431" y="2924252"/>
            <a:ext cx="290496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b="1" dirty="0"/>
              <a:t>Apache Kafka message value and headers</a:t>
            </a: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E3EB633-150E-B8E7-CE21-66724D01E95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390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1894</Words>
  <Application>Microsoft Macintosh PowerPoint</Application>
  <PresentationFormat>On-screen Show (16:9)</PresentationFormat>
  <Paragraphs>270</Paragraphs>
  <Slides>13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Helvetica Neue</vt:lpstr>
      <vt:lpstr>Calibri</vt:lpstr>
      <vt:lpstr>Noto Sans Symbols</vt:lpstr>
      <vt:lpstr>Courier New</vt:lpstr>
      <vt:lpstr>Calibri Light</vt:lpstr>
      <vt:lpstr>Arial</vt:lpstr>
      <vt:lpstr>Consolas</vt:lpstr>
      <vt:lpstr>Menlo</vt:lpstr>
      <vt:lpstr>TheSans Swisscom Light (Body)</vt:lpstr>
      <vt:lpstr>Times New Roman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Registering new yang schema - Payload</vt:lpstr>
      <vt:lpstr>Retrieving new yang schema</vt:lpstr>
      <vt:lpstr>Apache Kafka on wire format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Elhassany Ahmed, SCS-INI-NET-VNC-E2E</cp:lastModifiedBy>
  <cp:revision>10</cp:revision>
  <dcterms:modified xsi:type="dcterms:W3CDTF">2025-07-16T13:38:14Z</dcterms:modified>
</cp:coreProperties>
</file>